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7" r:id="rId5"/>
    <p:sldId id="291" r:id="rId6"/>
    <p:sldId id="325" r:id="rId7"/>
    <p:sldId id="326" r:id="rId8"/>
    <p:sldId id="327" r:id="rId9"/>
    <p:sldId id="329" r:id="rId10"/>
    <p:sldId id="328" r:id="rId11"/>
    <p:sldId id="330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8" autoAdjust="0"/>
    <p:restoredTop sz="94169" autoAdjust="0"/>
  </p:normalViewPr>
  <p:slideViewPr>
    <p:cSldViewPr snapToGrid="0">
      <p:cViewPr>
        <p:scale>
          <a:sx n="132" d="100"/>
          <a:sy n="132" d="100"/>
        </p:scale>
        <p:origin x="7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10/6/24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4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270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687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735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6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8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39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81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07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76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42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774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941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0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246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276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9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33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550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926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2667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5298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892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479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44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660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327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134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228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5662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93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3480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538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0938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909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918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1459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550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5570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455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575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377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9864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03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0408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6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278AD-9198-8F44-9FF4-EC8C6777C2AB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149F-98D3-354B-89EF-D2C7C2305841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E2119-2336-C34F-92EE-F3F471473F6E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304C-CA69-D745-9F2C-6C0BEE58D173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AD8A-0352-7D45-B6EE-73B9D110915A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721D-963C-434E-89D2-5C6DC4A23DF4}" type="datetime1">
              <a:rPr lang="en-PH" smtClean="0"/>
              <a:t>10/6/24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40F0-95B4-3540-913A-3B0ABEBDBBB3}" type="datetime1">
              <a:rPr lang="en-PH" smtClean="0"/>
              <a:t>10/6/24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B3C-003E-9C4B-94A8-16C11C813ACD}" type="datetime1">
              <a:rPr lang="en-PH" smtClean="0"/>
              <a:t>10/6/24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D43C-C445-C24D-85A4-703758C5C594}" type="datetime1">
              <a:rPr lang="en-PH" smtClean="0"/>
              <a:t>10/6/24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107A-177A-AC4C-9225-3486847AABEE}" type="datetime1">
              <a:rPr lang="en-PH" smtClean="0"/>
              <a:t>10/6/24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543E-EC5E-434B-A9A7-C454CCC6A41A}" type="datetime1">
              <a:rPr lang="en-PH" smtClean="0"/>
              <a:t>10/6/24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DB312-C7F9-1346-A11B-BC9A3EEB5BA5}" type="datetime1">
              <a:rPr lang="en-PH" smtClean="0"/>
              <a:t>10/6/24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DB5EA-3352-A7BC-83AD-D46B67D6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diagram of fruit processing&#10;&#10;Description automatically generated with medium confidence">
            <a:extLst>
              <a:ext uri="{FF2B5EF4-FFF2-40B4-BE49-F238E27FC236}">
                <a16:creationId xmlns:a16="http://schemas.microsoft.com/office/drawing/2014/main" id="{ACB7A401-66B2-33BC-4D73-AFA57E626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FE6E5-8806-5AD7-61F5-C43685024DF4}"/>
              </a:ext>
            </a:extLst>
          </p:cNvPr>
          <p:cNvSpPr/>
          <p:nvPr/>
        </p:nvSpPr>
        <p:spPr>
          <a:xfrm>
            <a:off x="10457299" y="6179871"/>
            <a:ext cx="1564913" cy="6277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notebook with a pencil and a person&#10;&#10;Description automatically generated">
            <a:extLst>
              <a:ext uri="{FF2B5EF4-FFF2-40B4-BE49-F238E27FC236}">
                <a16:creationId xmlns:a16="http://schemas.microsoft.com/office/drawing/2014/main" id="{16AA7D63-0AC2-F19F-A8EC-BCCB673664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3B8E7-F142-1EA4-10D4-FE80383E937A}"/>
              </a:ext>
            </a:extLst>
          </p:cNvPr>
          <p:cNvSpPr/>
          <p:nvPr/>
        </p:nvSpPr>
        <p:spPr>
          <a:xfrm>
            <a:off x="10196623" y="6206434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notebook with a drawing on it&#10;&#10;Description automatically generated">
            <a:extLst>
              <a:ext uri="{FF2B5EF4-FFF2-40B4-BE49-F238E27FC236}">
                <a16:creationId xmlns:a16="http://schemas.microsoft.com/office/drawing/2014/main" id="{4586054E-F574-1BE5-C157-E0AEAC8EB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416C58-9EF9-1B2D-38FB-57D2E6A6CD09}"/>
              </a:ext>
            </a:extLst>
          </p:cNvPr>
          <p:cNvSpPr/>
          <p:nvPr/>
        </p:nvSpPr>
        <p:spPr>
          <a:xfrm>
            <a:off x="10196623" y="6206434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04980CD4-EFA8-87A2-1481-DE74014FC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7E9B9-9842-6CF9-08DC-47753500C437}"/>
              </a:ext>
            </a:extLst>
          </p:cNvPr>
          <p:cNvSpPr/>
          <p:nvPr/>
        </p:nvSpPr>
        <p:spPr>
          <a:xfrm>
            <a:off x="10196623" y="6206434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5035DE9C-75F6-6936-1D68-759EEBCF0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E70FDD-F601-8EDB-6E36-BF2261433BF8}"/>
              </a:ext>
            </a:extLst>
          </p:cNvPr>
          <p:cNvSpPr/>
          <p:nvPr/>
        </p:nvSpPr>
        <p:spPr>
          <a:xfrm>
            <a:off x="10196623" y="6206434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5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BA54C8C1-0576-CF0B-D991-392F9DFA7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79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1E8F27F0-C24C-F33A-99C4-366966806B3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10432473" y="6217920"/>
            <a:ext cx="1461147" cy="501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889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9891156" y="5548375"/>
            <a:ext cx="216346" cy="339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048008" y="5296025"/>
            <a:ext cx="1412778" cy="441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8821895" y="5193990"/>
            <a:ext cx="1671433" cy="503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A84EAFEC-256F-F4C7-3318-8A95A11A6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10246432" y="6217921"/>
            <a:ext cx="1671433" cy="633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5DBDA4-AEC9-DC7E-FD84-DE85E7AF6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10475076" y="620994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3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Support </a:t>
            </a:r>
            <a:r>
              <a:rPr lang="en-US" sz="2800" b="1" dirty="0">
                <a:latin typeface="Calibri Light (Headings)"/>
              </a:rPr>
              <a:t>Vector Machines and </a:t>
            </a:r>
            <a:r>
              <a:rPr lang="en-US" sz="2800" b="1" i="0" dirty="0">
                <a:effectLst/>
                <a:latin typeface="Calibri Light (Headings)"/>
              </a:rPr>
              <a:t>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F92C09F1-D344-D1A2-CA05-AC740FE38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10483537" y="62066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8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erson pointing at a graph&#10;&#10;Description automatically generated">
            <a:extLst>
              <a:ext uri="{FF2B5EF4-FFF2-40B4-BE49-F238E27FC236}">
                <a16:creationId xmlns:a16="http://schemas.microsoft.com/office/drawing/2014/main" id="{52D38652-8BEE-BA3D-B4BC-07D31507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10460677" y="622103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9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2EA52409-E00E-4968-C89F-E0078F8D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8" y="-7632"/>
            <a:ext cx="12205567" cy="6865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10385900" y="619596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214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00FD298-6E44-15B7-F098-149274FC3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64" y="0"/>
            <a:ext cx="10847231" cy="610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 descr="A person pointing at a graph&#10;&#10;Description automatically generated">
            <a:extLst>
              <a:ext uri="{FF2B5EF4-FFF2-40B4-BE49-F238E27FC236}">
                <a16:creationId xmlns:a16="http://schemas.microsoft.com/office/drawing/2014/main" id="{72AF89D4-7592-E18D-0167-049A393D0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77" y="0"/>
            <a:ext cx="12268377" cy="69009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1A1903-987B-9B64-2053-B45484B2D506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614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B8DA7339-2DB7-CB59-2497-360C4C4A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AD323-F87A-9CC3-39EF-3A41672F8F30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5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A8BFE5A-3C3F-35A5-C15D-35E34EA0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1922BD-5ADF-C32B-009B-D0E8E813D130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8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CAA83490-54B1-8A1E-A428-4921BF10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9E5514-A2DF-16C1-BDB6-BF68BAA2CED5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50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F07BEC38-5953-8FC7-0449-23B3E9704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201462-BA4A-2598-B5BC-449F2061D5B3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73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40933BD-BFE7-EDFF-61A4-37F804C2C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3A8CA8-019C-3708-B3F8-712EED5AF204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719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6AE5CE92-F3DD-5E76-3BFB-A2ABB2EB8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97BBF-F909-CD6D-1262-C0E4A4DFE8FE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715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6B9409-B80A-2D5D-C60A-8C09A4BA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D7C40-FB02-0F06-7F32-A57020171629}"/>
              </a:ext>
            </a:extLst>
          </p:cNvPr>
          <p:cNvSpPr/>
          <p:nvPr/>
        </p:nvSpPr>
        <p:spPr>
          <a:xfrm>
            <a:off x="10196623" y="6071191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01015ECC-D886-34F0-B36E-9E6C158F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7" y="0"/>
            <a:ext cx="12206037" cy="6865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0B1A25-C239-BF3F-EB54-56B40A1D8C11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9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44F312A0-6A40-C762-13A2-D2E15D59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4D8C4-9881-B65F-C56D-876B17C40C78}"/>
              </a:ext>
            </a:extLst>
          </p:cNvPr>
          <p:cNvSpPr/>
          <p:nvPr/>
        </p:nvSpPr>
        <p:spPr>
          <a:xfrm>
            <a:off x="10435590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68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9D23B32-491E-71C7-F867-1EE6D1A0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214CCA-F812-2E67-DB93-09A055C6ED1E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33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2BC70CAD-4525-E54F-0F04-C317E575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11D4C8-287F-6A97-705A-D45F5E172D98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045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5F3F1199-F142-4C77-CB44-AA984EB1C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7AAB8-303F-AB37-2824-1A56FAFFB84C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131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pointing at a graph&#10;&#10;Description automatically generated">
            <a:extLst>
              <a:ext uri="{FF2B5EF4-FFF2-40B4-BE49-F238E27FC236}">
                <a16:creationId xmlns:a16="http://schemas.microsoft.com/office/drawing/2014/main" id="{9779A40B-7A8D-5383-4235-475537688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CBCBEF-E4F7-075E-269F-6B2C687172FF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0857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26B604-82D2-D0A3-B882-53C1955C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AD9560-D0C2-24BD-CDAB-E931E2F5F7B8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800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A03CE284-0F86-E828-3D16-A0CEF441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FAB99A-013F-38F0-3002-3B12BA713748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8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E4AD9C3F-6810-D205-EDD2-360ECD174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2F673-D301-0612-5EC0-A28B6ABB6F84}"/>
              </a:ext>
            </a:extLst>
          </p:cNvPr>
          <p:cNvSpPr/>
          <p:nvPr/>
        </p:nvSpPr>
        <p:spPr>
          <a:xfrm>
            <a:off x="10431991" y="6196045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562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131D2BBE-CE8A-3F87-5DE9-AFE01868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8"/>
            <a:ext cx="12192000" cy="68579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74551-1655-F90A-15E5-B5E116567E21}"/>
              </a:ext>
            </a:extLst>
          </p:cNvPr>
          <p:cNvSpPr/>
          <p:nvPr/>
        </p:nvSpPr>
        <p:spPr>
          <a:xfrm>
            <a:off x="10433198" y="6250577"/>
            <a:ext cx="1457548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89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636E079-EB5B-E745-8708-59D9FECE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99CAB4-A191-CA89-31D5-9BAB5F103590}"/>
              </a:ext>
            </a:extLst>
          </p:cNvPr>
          <p:cNvSpPr/>
          <p:nvPr/>
        </p:nvSpPr>
        <p:spPr>
          <a:xfrm>
            <a:off x="10196623" y="6071191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37A5A134-F66F-5524-D6EF-2A7708F4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6" y="-1"/>
            <a:ext cx="12199826" cy="686240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4A2703-264B-A400-E1D4-D9B1D9380CB4}"/>
              </a:ext>
            </a:extLst>
          </p:cNvPr>
          <p:cNvSpPr/>
          <p:nvPr/>
        </p:nvSpPr>
        <p:spPr>
          <a:xfrm>
            <a:off x="10522779" y="6196045"/>
            <a:ext cx="136676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151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87EDA48F-6FE5-F8F5-6AF7-FEF4484A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"/>
            <a:ext cx="12187348" cy="68553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EADEEA-D95A-7466-7568-5947FFEF6C49}"/>
              </a:ext>
            </a:extLst>
          </p:cNvPr>
          <p:cNvSpPr/>
          <p:nvPr/>
        </p:nvSpPr>
        <p:spPr>
          <a:xfrm>
            <a:off x="10522779" y="6196045"/>
            <a:ext cx="136676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177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DF9124C5-625D-1FF9-092D-1333997A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0090FA-145F-EEF6-9B49-815461B77894}"/>
              </a:ext>
            </a:extLst>
          </p:cNvPr>
          <p:cNvSpPr/>
          <p:nvPr/>
        </p:nvSpPr>
        <p:spPr>
          <a:xfrm>
            <a:off x="10522779" y="6196045"/>
            <a:ext cx="136676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17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0CCB2AE6-720F-CA84-3C20-2D6CB788A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5"/>
            <a:ext cx="12224952" cy="6876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AC4A3D-51CE-D913-765A-609765BA61E3}"/>
              </a:ext>
            </a:extLst>
          </p:cNvPr>
          <p:cNvSpPr/>
          <p:nvPr/>
        </p:nvSpPr>
        <p:spPr>
          <a:xfrm>
            <a:off x="10522779" y="6196045"/>
            <a:ext cx="136676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5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A6C77F51-4097-F411-8F24-7F8A32C44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" y="-1"/>
            <a:ext cx="12194171" cy="68592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5B5178-B425-F979-CA6B-E1D298381067}"/>
              </a:ext>
            </a:extLst>
          </p:cNvPr>
          <p:cNvSpPr/>
          <p:nvPr/>
        </p:nvSpPr>
        <p:spPr>
          <a:xfrm>
            <a:off x="10522779" y="6196045"/>
            <a:ext cx="1366760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9446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book&#10;&#10;Description automatically generated">
            <a:extLst>
              <a:ext uri="{FF2B5EF4-FFF2-40B4-BE49-F238E27FC236}">
                <a16:creationId xmlns:a16="http://schemas.microsoft.com/office/drawing/2014/main" id="{04B5A008-FE8E-F0CB-C864-707DDC89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" y="-26751"/>
            <a:ext cx="12181572" cy="688475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D00A4-D833-C5CC-B924-18D25710A23B}"/>
              </a:ext>
            </a:extLst>
          </p:cNvPr>
          <p:cNvSpPr/>
          <p:nvPr/>
        </p:nvSpPr>
        <p:spPr>
          <a:xfrm>
            <a:off x="10365437" y="6198771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498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with a diagram and a book&#10;&#10;Description automatically generated">
            <a:extLst>
              <a:ext uri="{FF2B5EF4-FFF2-40B4-BE49-F238E27FC236}">
                <a16:creationId xmlns:a16="http://schemas.microsoft.com/office/drawing/2014/main" id="{288682FC-FC89-48BC-BB2E-8A4F89B9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1E92A0-6544-7A01-D133-7A0F23B2A851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716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telescope&#10;&#10;Description automatically generated">
            <a:extLst>
              <a:ext uri="{FF2B5EF4-FFF2-40B4-BE49-F238E27FC236}">
                <a16:creationId xmlns:a16="http://schemas.microsoft.com/office/drawing/2014/main" id="{7A3D4E10-8E23-B687-2685-0C5DF6110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3"/>
            <a:ext cx="12196788" cy="6860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F6A9B-EC02-6A1B-A649-0A8D1CE70348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771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diagram of a support vector machine&#10;&#10;Description automatically generated">
            <a:extLst>
              <a:ext uri="{FF2B5EF4-FFF2-40B4-BE49-F238E27FC236}">
                <a16:creationId xmlns:a16="http://schemas.microsoft.com/office/drawing/2014/main" id="{1B52CD45-A52C-E85D-F3B4-91A23B81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" y="0"/>
            <a:ext cx="12192001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FF647A-AE04-1A55-17E1-AAD9B12DF09B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8165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E2EA3-5353-5DD1-9A20-E7147022B151}"/>
              </a:ext>
            </a:extLst>
          </p:cNvPr>
          <p:cNvSpPr txBox="1"/>
          <p:nvPr/>
        </p:nvSpPr>
        <p:spPr>
          <a:xfrm>
            <a:off x="459204" y="1417818"/>
            <a:ext cx="11273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700" b="1" dirty="0">
                <a:solidFill>
                  <a:srgbClr val="00B0F0"/>
                </a:solidFill>
              </a:rPr>
              <a:t>Support Vectors </a:t>
            </a:r>
            <a:r>
              <a:rPr lang="en-US" sz="2700" dirty="0"/>
              <a:t>- The data points nearest to the hyperplane are known as support vectors. The separation line can be determined with the use of support vectors.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700" dirty="0"/>
          </a:p>
          <a:p>
            <a:pPr algn="l"/>
            <a:r>
              <a:rPr lang="en-US" sz="2700" b="1" dirty="0">
                <a:solidFill>
                  <a:srgbClr val="00B0F0"/>
                </a:solidFill>
              </a:rPr>
              <a:t>Hyperplane </a:t>
            </a:r>
            <a:r>
              <a:rPr lang="en-US" sz="2700" dirty="0"/>
              <a:t>- The space or decision plane that divides a group of items into multiple classes is referred to as a hyperplane.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700" dirty="0"/>
          </a:p>
          <a:p>
            <a:pPr algn="l"/>
            <a:r>
              <a:rPr lang="en-US" sz="2700" b="1" dirty="0">
                <a:solidFill>
                  <a:srgbClr val="00B0F0"/>
                </a:solidFill>
              </a:rPr>
              <a:t>Margin</a:t>
            </a:r>
            <a:r>
              <a:rPr lang="en-US" sz="2700" dirty="0"/>
              <a:t> - The distance between two lines on distinct classes nearest data points.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700" dirty="0"/>
          </a:p>
          <a:p>
            <a:pPr algn="l"/>
            <a:r>
              <a:rPr lang="en-US" sz="2700" b="1" dirty="0">
                <a:solidFill>
                  <a:srgbClr val="00B0F0"/>
                </a:solidFill>
              </a:rPr>
              <a:t>Maximum margin </a:t>
            </a:r>
            <a:r>
              <a:rPr lang="en-US" sz="2700" dirty="0"/>
              <a:t>- An ideal hyperplane is one that has the largest margin.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3F31E-F9BE-2394-A05A-1780B0607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Important Terminologies</a:t>
            </a:r>
          </a:p>
        </p:txBody>
      </p:sp>
    </p:spTree>
    <p:extLst>
      <p:ext uri="{BB962C8B-B14F-4D97-AF65-F5344CB8AC3E}">
        <p14:creationId xmlns:p14="http://schemas.microsoft.com/office/powerpoint/2010/main" val="343829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FDA06-08A6-8C3C-5677-BCA2881D9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10C405-92E0-D7A3-002E-7AAAEDAF6074}"/>
              </a:ext>
            </a:extLst>
          </p:cNvPr>
          <p:cNvSpPr/>
          <p:nvPr/>
        </p:nvSpPr>
        <p:spPr>
          <a:xfrm>
            <a:off x="10196623" y="6071191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85A24DF-381D-78F0-C947-55C45B212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5F4E-43DC-F16C-E2E2-3857F3ECAAEF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596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52B41A-C67F-2FC4-7D20-0C20FA7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75B82-9856-6A55-AEFF-66676D6A441E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09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29C3382-500C-BF46-36DC-CE18EE172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578A77-D174-DF92-D153-822A95BBF98F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405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F25997-6EE6-7C44-6991-17ECF31D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1B85CE-A8FC-ADB0-9092-A5F2CD3B1370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81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graph&#10;&#10;Description automatically generated">
            <a:extLst>
              <a:ext uri="{FF2B5EF4-FFF2-40B4-BE49-F238E27FC236}">
                <a16:creationId xmlns:a16="http://schemas.microsoft.com/office/drawing/2014/main" id="{7A83E436-6586-ED24-DA78-B7B8CBC79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" y="6274"/>
            <a:ext cx="12180847" cy="6851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6B7851-E719-D501-98CD-8B998E6AEC73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2436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C42C5A5-A217-85B0-4F54-8E327F76E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2"/>
            <a:ext cx="12199844" cy="68624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73791F-5003-4C48-2B92-BBF6FC57E0DB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48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5241E29-538E-6A1C-3815-42774BE0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1A81EA-E943-487B-E89C-92DF109646C2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91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8" name="Picture 47" descr="A screen shot of a graph&#10;&#10;Description automatically generated">
            <a:extLst>
              <a:ext uri="{FF2B5EF4-FFF2-40B4-BE49-F238E27FC236}">
                <a16:creationId xmlns:a16="http://schemas.microsoft.com/office/drawing/2014/main" id="{58F75250-9925-1CB2-A712-C083A5AB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4ED28D-6317-65A5-D135-B55985823DE1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779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9D4099-1483-3924-0BDA-F342A054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8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456D85-C322-ADD4-9F63-D794B1B07C32}"/>
              </a:ext>
            </a:extLst>
          </p:cNvPr>
          <p:cNvSpPr/>
          <p:nvPr/>
        </p:nvSpPr>
        <p:spPr>
          <a:xfrm>
            <a:off x="10428392" y="6196045"/>
            <a:ext cx="1461147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45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3F36AB34-3181-A144-6CB4-48C3F4FB1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2DFEB-092C-31F9-BAFE-04AF6DEB80E6}"/>
              </a:ext>
            </a:extLst>
          </p:cNvPr>
          <p:cNvSpPr/>
          <p:nvPr/>
        </p:nvSpPr>
        <p:spPr>
          <a:xfrm>
            <a:off x="10196623" y="6071191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6862DFF2-0042-C5D4-F175-16794B040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95F1A-AF3D-7304-144F-FD3104B75B4A}"/>
              </a:ext>
            </a:extLst>
          </p:cNvPr>
          <p:cNvSpPr/>
          <p:nvPr/>
        </p:nvSpPr>
        <p:spPr>
          <a:xfrm>
            <a:off x="10196623" y="6071191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CE3750-F4D0-D474-2A7E-147FE3E7B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7156A-A340-CA0B-DD92-02AAC4172046}"/>
              </a:ext>
            </a:extLst>
          </p:cNvPr>
          <p:cNvSpPr/>
          <p:nvPr/>
        </p:nvSpPr>
        <p:spPr>
          <a:xfrm>
            <a:off x="10196623" y="6213770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3019B85-E1B9-F5EF-913E-C79E0C319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AEE245-8CF4-A360-020F-7B142E2FC8B2}"/>
              </a:ext>
            </a:extLst>
          </p:cNvPr>
          <p:cNvSpPr/>
          <p:nvPr/>
        </p:nvSpPr>
        <p:spPr>
          <a:xfrm>
            <a:off x="10196623" y="6206434"/>
            <a:ext cx="1765005" cy="650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1987</TotalTime>
  <Words>202</Words>
  <Application>Microsoft Macintosh PowerPoint</Application>
  <PresentationFormat>Widescreen</PresentationFormat>
  <Paragraphs>95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Calibri Light (Headings)</vt:lpstr>
      <vt:lpstr>Wingdings</vt:lpstr>
      <vt:lpstr>Office Theme</vt:lpstr>
      <vt:lpstr>Support Vector Machine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462</cp:revision>
  <dcterms:created xsi:type="dcterms:W3CDTF">2022-05-11T03:47:05Z</dcterms:created>
  <dcterms:modified xsi:type="dcterms:W3CDTF">2024-10-06T03:28:04Z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2024-07-11T14:06:04Z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26361c29-f517-4d9c-a8a5-7b5d951e40dd</vt:lpwstr>
  </property>
  <property fmtid="{D5CDD505-2E9C-101B-9397-08002B2CF9AE}" pid="9" name="MSIP_Label_8a813f4b-519a-4481-a498-85770f517757_ContentBits">
    <vt:lpwstr>0</vt:lpwstr>
  </property>
</Properties>
</file>